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3" r:id="rId2"/>
    <p:sldId id="288" r:id="rId3"/>
    <p:sldId id="269" r:id="rId4"/>
    <p:sldId id="274" r:id="rId5"/>
    <p:sldId id="270" r:id="rId6"/>
    <p:sldId id="291" r:id="rId7"/>
    <p:sldId id="272" r:id="rId8"/>
    <p:sldId id="295" r:id="rId9"/>
    <p:sldId id="271" r:id="rId10"/>
    <p:sldId id="292" r:id="rId11"/>
    <p:sldId id="294" r:id="rId12"/>
    <p:sldId id="265" r:id="rId13"/>
    <p:sldId id="275" r:id="rId14"/>
    <p:sldId id="276" r:id="rId15"/>
    <p:sldId id="277" r:id="rId16"/>
    <p:sldId id="280" r:id="rId17"/>
    <p:sldId id="278" r:id="rId18"/>
    <p:sldId id="279" r:id="rId19"/>
    <p:sldId id="281" r:id="rId20"/>
    <p:sldId id="283" r:id="rId21"/>
    <p:sldId id="284" r:id="rId22"/>
    <p:sldId id="282" r:id="rId23"/>
    <p:sldId id="285" r:id="rId24"/>
    <p:sldId id="289" r:id="rId25"/>
    <p:sldId id="290" r:id="rId26"/>
    <p:sldId id="296" r:id="rId27"/>
    <p:sldId id="286" r:id="rId2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A2FFF4-B14E-4BBC-90A5-F5F37E0E90E7}" v="23" dt="2023-05-09T20:21:50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64" d="100"/>
          <a:sy n="64" d="100"/>
        </p:scale>
        <p:origin x="96" y="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2023-05-29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2023-05-29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2023-05-29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2023-05-29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2023-05-29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2023-05-29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2023-05-29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2023-05-29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2023-05-29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2023-05-29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2023-05-29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FB8CE8-18C0-4776-0DFA-B2105A52B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Lärande och systemutveckling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E81FB91-A30F-9EBF-B0B4-0AFA8B7AC4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 - att utbilda när ”allt” är i ständig rörelse och utveckling</a:t>
            </a:r>
          </a:p>
          <a:p>
            <a:endParaRPr lang="sv-SE" dirty="0"/>
          </a:p>
          <a:p>
            <a:r>
              <a:rPr lang="sv-SE" dirty="0"/>
              <a:t>Lena-Maria Öberg, docent informationssystem, KKI MIUN, Forum för Digitalisering och SEE</a:t>
            </a:r>
          </a:p>
        </p:txBody>
      </p:sp>
    </p:spTree>
    <p:extLst>
      <p:ext uri="{BB962C8B-B14F-4D97-AF65-F5344CB8AC3E}">
        <p14:creationId xmlns:p14="http://schemas.microsoft.com/office/powerpoint/2010/main" val="1000217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Online 2011-isch blandad synkron form sedan 2017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Genomströmning</a:t>
            </a:r>
          </a:p>
          <a:p>
            <a:r>
              <a:rPr lang="sv-SE" dirty="0"/>
              <a:t>Grupparbeten</a:t>
            </a:r>
          </a:p>
          <a:p>
            <a:r>
              <a:rPr lang="sv-SE" dirty="0"/>
              <a:t>Kontakt med studenterna</a:t>
            </a:r>
          </a:p>
          <a:p>
            <a:r>
              <a:rPr lang="sv-SE" dirty="0"/>
              <a:t>Workshops och inslag där studenterna är aktiva</a:t>
            </a:r>
          </a:p>
          <a:p>
            <a:r>
              <a:rPr lang="sv-SE" dirty="0"/>
              <a:t>Design, vision, idégenerering</a:t>
            </a:r>
          </a:p>
          <a:p>
            <a:r>
              <a:rPr lang="sv-SE" dirty="0"/>
              <a:t>Tekniken</a:t>
            </a:r>
          </a:p>
          <a:p>
            <a:r>
              <a:rPr lang="sv-SE" dirty="0"/>
              <a:t>Kompetens hos personalen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2308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24375" y="1021308"/>
            <a:ext cx="7912894" cy="652145"/>
          </a:xfrm>
        </p:spPr>
        <p:txBody>
          <a:bodyPr/>
          <a:lstStyle/>
          <a:p>
            <a:r>
              <a:rPr lang="sv-SE"/>
              <a:t>Utmaningar såhär x antal senare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24375" y="1842681"/>
            <a:ext cx="7912894" cy="5222423"/>
          </a:xfrm>
        </p:spPr>
        <p:txBody>
          <a:bodyPr/>
          <a:lstStyle/>
          <a:p>
            <a:r>
              <a:rPr lang="sv-SE" dirty="0"/>
              <a:t>Campusgrupp – Onlinegrupp</a:t>
            </a:r>
          </a:p>
          <a:p>
            <a:r>
              <a:rPr lang="sv-SE" dirty="0"/>
              <a:t>Social närvaro i hela klassen</a:t>
            </a:r>
          </a:p>
          <a:p>
            <a:r>
              <a:rPr lang="sv-SE" dirty="0"/>
              <a:t>Skalbarhet</a:t>
            </a:r>
          </a:p>
          <a:p>
            <a:r>
              <a:rPr lang="sv-SE" dirty="0"/>
              <a:t>När väljer studenterna att komma till campus. Morot eller piska?</a:t>
            </a:r>
          </a:p>
        </p:txBody>
      </p:sp>
    </p:spTree>
    <p:extLst>
      <p:ext uri="{BB962C8B-B14F-4D97-AF65-F5344CB8AC3E}">
        <p14:creationId xmlns:p14="http://schemas.microsoft.com/office/powerpoint/2010/main" val="147469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50525" cy="652145"/>
          </a:xfrm>
        </p:spPr>
        <p:txBody>
          <a:bodyPr/>
          <a:lstStyle/>
          <a:p>
            <a:r>
              <a:rPr lang="sv-SE" dirty="0"/>
              <a:t>Behov av utbildade inom systemutveckling</a:t>
            </a:r>
          </a:p>
        </p:txBody>
      </p:sp>
      <p:pic>
        <p:nvPicPr>
          <p:cNvPr id="39" name="Platshållare för innehåll 38">
            <a:extLst>
              <a:ext uri="{FF2B5EF4-FFF2-40B4-BE49-F238E27FC236}">
                <a16:creationId xmlns:a16="http://schemas.microsoft.com/office/drawing/2014/main" id="{EF6B07CA-827F-F552-B1D5-CD221BB7C7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6842" y="2236788"/>
            <a:ext cx="5253240" cy="3836987"/>
          </a:xfrm>
        </p:spPr>
      </p:pic>
    </p:spTree>
    <p:extLst>
      <p:ext uri="{BB962C8B-B14F-4D97-AF65-F5344CB8AC3E}">
        <p14:creationId xmlns:p14="http://schemas.microsoft.com/office/powerpoint/2010/main" val="2648156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27402B-F6AF-7FAC-64B8-CE89F0E48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871" y="2950151"/>
            <a:ext cx="10550525" cy="652145"/>
          </a:xfrm>
        </p:spPr>
        <p:txBody>
          <a:bodyPr/>
          <a:lstStyle/>
          <a:p>
            <a:r>
              <a:rPr lang="sv-SE" dirty="0"/>
              <a:t>Glapp i behov i antal, hur ser det ut med innehållet?</a:t>
            </a:r>
          </a:p>
        </p:txBody>
      </p:sp>
    </p:spTree>
    <p:extLst>
      <p:ext uri="{BB962C8B-B14F-4D97-AF65-F5344CB8AC3E}">
        <p14:creationId xmlns:p14="http://schemas.microsoft.com/office/powerpoint/2010/main" val="2034869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101625-2C44-7159-BC3A-6859B47FA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Högre utbildning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73FFDF-838D-6E9E-7784-32C4A4F95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Följer lagstiftning och generella mål, mer generell</a:t>
            </a:r>
          </a:p>
          <a:p>
            <a:r>
              <a:rPr lang="sv-SE" dirty="0"/>
              <a:t>Utvärdering och uppföljning – ytterst av UKÄ</a:t>
            </a:r>
          </a:p>
          <a:p>
            <a:pPr lvl="1"/>
            <a:r>
              <a:rPr lang="sv-SE" dirty="0"/>
              <a:t>Kompetens</a:t>
            </a:r>
          </a:p>
          <a:p>
            <a:pPr lvl="1"/>
            <a:r>
              <a:rPr lang="sv-SE" dirty="0"/>
              <a:t>Forskningsanknytning</a:t>
            </a:r>
          </a:p>
          <a:p>
            <a:pPr lvl="1"/>
            <a:r>
              <a:rPr lang="sv-SE" dirty="0"/>
              <a:t>Måluppfyllelse</a:t>
            </a:r>
          </a:p>
          <a:p>
            <a:pPr lvl="1"/>
            <a:r>
              <a:rPr lang="sv-SE" dirty="0"/>
              <a:t>Lika villkor</a:t>
            </a:r>
          </a:p>
          <a:p>
            <a:pPr lvl="1"/>
            <a:r>
              <a:rPr lang="sv-SE" dirty="0"/>
              <a:t>Breddad rekrytering</a:t>
            </a:r>
          </a:p>
          <a:p>
            <a:pPr lvl="1"/>
            <a:r>
              <a:rPr lang="sv-SE" dirty="0"/>
              <a:t>Studentinflytande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6831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F32D26-60F2-336C-3B3B-32FDC8F06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efterfrågar branschen?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DACF37-8D4D-3FCE-FC23-46880DE02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Extremt stor variation (bland annat historik)</a:t>
            </a:r>
          </a:p>
          <a:p>
            <a:r>
              <a:rPr lang="sv-SE" dirty="0"/>
              <a:t>Tekniska kunskaper och teknisk kompetens</a:t>
            </a:r>
          </a:p>
          <a:p>
            <a:r>
              <a:rPr lang="sv-SE" dirty="0"/>
              <a:t>Soft </a:t>
            </a:r>
            <a:r>
              <a:rPr lang="sv-SE" dirty="0" err="1"/>
              <a:t>Skills</a:t>
            </a:r>
            <a:endParaRPr lang="sv-SE" dirty="0"/>
          </a:p>
          <a:p>
            <a:pPr lvl="1"/>
            <a:r>
              <a:rPr lang="sv-SE" dirty="0"/>
              <a:t>Kommunikation</a:t>
            </a:r>
          </a:p>
          <a:p>
            <a:pPr lvl="1"/>
            <a:r>
              <a:rPr lang="sv-SE" dirty="0"/>
              <a:t>Processer</a:t>
            </a:r>
          </a:p>
          <a:p>
            <a:pPr lvl="1"/>
            <a:r>
              <a:rPr lang="sv-SE" dirty="0"/>
              <a:t>Att arbeta på distans</a:t>
            </a:r>
          </a:p>
          <a:p>
            <a:pPr lvl="1"/>
            <a:r>
              <a:rPr lang="sv-SE" dirty="0"/>
              <a:t>Team-grupparbete</a:t>
            </a:r>
          </a:p>
        </p:txBody>
      </p:sp>
    </p:spTree>
    <p:extLst>
      <p:ext uri="{BB962C8B-B14F-4D97-AF65-F5344CB8AC3E}">
        <p14:creationId xmlns:p14="http://schemas.microsoft.com/office/powerpoint/2010/main" val="726555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58EA5A-9797-A190-6E4F-37909DD73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0" i="0" dirty="0">
                <a:effectLst/>
                <a:latin typeface="Arial" panose="020B0604020202020204" pitchFamily="34" charset="0"/>
              </a:rPr>
              <a:t>Job Market </a:t>
            </a:r>
            <a:r>
              <a:rPr lang="sv-SE" b="0" i="0" dirty="0" err="1">
                <a:effectLst/>
                <a:latin typeface="Arial" panose="020B0604020202020204" pitchFamily="34" charset="0"/>
              </a:rPr>
              <a:t>AnalyseR</a:t>
            </a:r>
            <a:r>
              <a:rPr lang="sv-SE" b="0" i="0" dirty="0">
                <a:effectLst/>
                <a:latin typeface="Arial" panose="020B0604020202020204" pitchFamily="34" charset="0"/>
              </a:rPr>
              <a:t> - </a:t>
            </a:r>
            <a:r>
              <a:rPr lang="sv-SE" dirty="0"/>
              <a:t>JMAR </a:t>
            </a:r>
          </a:p>
          <a:p>
            <a:r>
              <a:rPr lang="sv-SE" dirty="0" err="1"/>
              <a:t>Open</a:t>
            </a:r>
            <a:r>
              <a:rPr lang="sv-SE" dirty="0"/>
              <a:t> source</a:t>
            </a:r>
          </a:p>
          <a:p>
            <a:r>
              <a:rPr lang="sv-SE" dirty="0"/>
              <a:t>Nyckelordssökning – fokus programmeringsspråk</a:t>
            </a:r>
          </a:p>
          <a:p>
            <a:r>
              <a:rPr lang="sv-SE" dirty="0"/>
              <a:t>Jobbannonser 2016-2022</a:t>
            </a:r>
          </a:p>
          <a:p>
            <a:r>
              <a:rPr lang="sv-SE" dirty="0"/>
              <a:t>Utbildningsplaner från utbildningar inom software </a:t>
            </a:r>
            <a:r>
              <a:rPr lang="sv-SE" dirty="0" err="1"/>
              <a:t>engineering</a:t>
            </a:r>
            <a:endParaRPr lang="sv-SE" dirty="0"/>
          </a:p>
          <a:p>
            <a:r>
              <a:rPr lang="sv-SE" dirty="0"/>
              <a:t>Visionen är ett flexibelt verktyg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B6D50CDE-CFB1-F1B7-1D21-D5D2E60B3BB0}"/>
              </a:ext>
            </a:extLst>
          </p:cNvPr>
          <p:cNvSpPr txBox="1">
            <a:spLocks/>
          </p:cNvSpPr>
          <p:nvPr/>
        </p:nvSpPr>
        <p:spPr>
          <a:xfrm>
            <a:off x="838800" y="1084998"/>
            <a:ext cx="10550525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Kontinuerlig utvärdering av gapet mellan industrins behov och utbildningsinnehåll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59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6FF9E827-7F18-3EBC-CCE4-6A99D4A70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58" y="1521288"/>
            <a:ext cx="3454578" cy="4603987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41EAB320-6C03-687A-A431-3EEBA7857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7" y="838468"/>
            <a:ext cx="10550525" cy="652145"/>
          </a:xfrm>
        </p:spPr>
        <p:txBody>
          <a:bodyPr/>
          <a:lstStyle/>
          <a:p>
            <a:r>
              <a:rPr lang="sv-SE" dirty="0"/>
              <a:t>Programmeringsspråk - utbildningsplaner</a:t>
            </a:r>
          </a:p>
        </p:txBody>
      </p:sp>
    </p:spTree>
    <p:extLst>
      <p:ext uri="{BB962C8B-B14F-4D97-AF65-F5344CB8AC3E}">
        <p14:creationId xmlns:p14="http://schemas.microsoft.com/office/powerpoint/2010/main" val="3429751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8C7E41-697F-85CC-13A1-5E2F2C60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Branschens behov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90F17193-0F5C-3E8F-5632-F91600D7EA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247" y="2430699"/>
            <a:ext cx="3657788" cy="354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505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9B26410-5043-195F-429A-C3194EAC5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045" y="65927"/>
            <a:ext cx="7220126" cy="649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08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7F56B3-FACD-BD79-2E48-1C507498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Digitalisering i tre dimensioner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2F0D79-E685-0109-568C-A4A1A680D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Saker </a:t>
            </a:r>
          </a:p>
          <a:p>
            <a:r>
              <a:rPr lang="sv-SE" dirty="0"/>
              <a:t>Sätt</a:t>
            </a:r>
          </a:p>
          <a:p>
            <a:r>
              <a:rPr lang="sv-SE" dirty="0"/>
              <a:t>Samhället</a:t>
            </a:r>
          </a:p>
        </p:txBody>
      </p:sp>
    </p:spTree>
    <p:extLst>
      <p:ext uri="{BB962C8B-B14F-4D97-AF65-F5344CB8AC3E}">
        <p14:creationId xmlns:p14="http://schemas.microsoft.com/office/powerpoint/2010/main" val="2648788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03DC70-8A57-91F4-AE27-740CF67DB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Trender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EA68CCDC-8823-C8D1-8A67-446F6BEC46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8054" y="94656"/>
            <a:ext cx="7380742" cy="6195308"/>
          </a:xfrm>
        </p:spPr>
      </p:pic>
    </p:spTree>
    <p:extLst>
      <p:ext uri="{BB962C8B-B14F-4D97-AF65-F5344CB8AC3E}">
        <p14:creationId xmlns:p14="http://schemas.microsoft.com/office/powerpoint/2010/main" val="423324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BED4A6-5C02-4321-A172-185C9841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Trender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EA35861-1129-53AE-1366-E5DF7E084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980" y="1203357"/>
            <a:ext cx="5870510" cy="469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350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766EA1-C5EE-A608-8254-C884D5561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på förändringar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1039D2-CB0D-8A43-079F-5555DA149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Nimbus Roman No9 L"/>
              </a:rPr>
              <a:t>C# is the third most requested skill in the industry (21.1%), but only taught at two SE programs (11.8%)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Nimbus Roman No9 L"/>
              </a:rPr>
              <a:t>Java which was most in-demand (26.3%) and taught at 13 SE programs (76.5%)</a:t>
            </a:r>
          </a:p>
          <a:p>
            <a:r>
              <a:rPr lang="en-US" sz="1800" dirty="0">
                <a:solidFill>
                  <a:srgbClr val="000000"/>
                </a:solidFill>
                <a:latin typeface="Nimbus Roman No9 L"/>
              </a:rPr>
              <a:t>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Nimbus Roman No9 L"/>
              </a:rPr>
              <a:t>he increased usage of container technologies in the industry suggests that it also could be an area of improvement since Kubernetes is only included in one SE program.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Nimbus Roman No9 L"/>
              </a:rPr>
              <a:t>Some of the lesser taught technologies were even less in demand by the industry such as, LISP, F#, Erlang, Hadoop to name a few. Educational programs might consider replacing them.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Nimbus Roman No9 L"/>
              </a:rPr>
              <a:t>TypeScript was a technology seeing both an increase in demand and ranked 13th highest in demand in the industry but was not taught at any SE program.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4982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8F6171-E38F-0B09-71F6-67C97D861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Livslångt lärande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9AD48F-2574-F667-4458-46A7A77C1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Stor utveckling i snabbt tempo</a:t>
            </a:r>
          </a:p>
          <a:p>
            <a:r>
              <a:rPr lang="sv-SE" dirty="0"/>
              <a:t>Ständigt lärande</a:t>
            </a:r>
          </a:p>
          <a:p>
            <a:r>
              <a:rPr lang="sv-SE" dirty="0"/>
              <a:t>Större tekniksprång – kan kräva särskilda insatser</a:t>
            </a:r>
          </a:p>
        </p:txBody>
      </p:sp>
    </p:spTree>
    <p:extLst>
      <p:ext uri="{BB962C8B-B14F-4D97-AF65-F5344CB8AC3E}">
        <p14:creationId xmlns:p14="http://schemas.microsoft.com/office/powerpoint/2010/main" val="1590617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55F047-FD3D-99B2-8F17-17BCA7064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Utmaningar med livslångt lärande i praktiken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3CFC7F-84BE-2DCF-A3CD-8977B7131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Få tid till kompetensutveckling</a:t>
            </a:r>
          </a:p>
          <a:p>
            <a:r>
              <a:rPr lang="sv-SE" dirty="0"/>
              <a:t>Tidsperspektivet</a:t>
            </a:r>
          </a:p>
          <a:p>
            <a:r>
              <a:rPr lang="sv-SE" dirty="0"/>
              <a:t>Arbetsintegrerat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0913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7DB414-8DB3-94F1-7954-C2D292E2F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Intresserade sökes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633978-64CB-22BB-599F-B1A649593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Testa, utveckla och utvärdera nya modeller </a:t>
            </a:r>
            <a:r>
              <a:rPr lang="sv-SE"/>
              <a:t>för kompetensutveckling </a:t>
            </a:r>
            <a:r>
              <a:rPr lang="sv-SE" dirty="0"/>
              <a:t>i arbetslivet</a:t>
            </a:r>
          </a:p>
        </p:txBody>
      </p:sp>
    </p:spTree>
    <p:extLst>
      <p:ext uri="{BB962C8B-B14F-4D97-AF65-F5344CB8AC3E}">
        <p14:creationId xmlns:p14="http://schemas.microsoft.com/office/powerpoint/2010/main" val="2326314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7E80D2-FC87-0F9C-F73B-77EC77A4B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</a:t>
            </a:r>
            <a:r>
              <a:rPr lang="sv-SE" dirty="0">
                <a:solidFill>
                  <a:schemeClr val="accent1"/>
                </a:solidFill>
              </a:rPr>
              <a:t>Att utbilda när ”allt” är i ständig rörelse och utveckling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88CDCD-FB42-EAEE-E123-55FA36AB0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Sakerna</a:t>
            </a:r>
          </a:p>
          <a:p>
            <a:r>
              <a:rPr lang="sv-SE" dirty="0"/>
              <a:t>Sätten</a:t>
            </a:r>
          </a:p>
          <a:p>
            <a:r>
              <a:rPr lang="sv-SE" dirty="0"/>
              <a:t>Samhället</a:t>
            </a:r>
          </a:p>
        </p:txBody>
      </p:sp>
    </p:spTree>
    <p:extLst>
      <p:ext uri="{BB962C8B-B14F-4D97-AF65-F5344CB8AC3E}">
        <p14:creationId xmlns:p14="http://schemas.microsoft.com/office/powerpoint/2010/main" val="1141457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FBB285-CE3E-571D-7771-8526E51C1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Tack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D69E0F-F588-63ED-8436-6CD2E95B5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Lena-maria.oberg@miun.se</a:t>
            </a:r>
          </a:p>
        </p:txBody>
      </p:sp>
    </p:spTree>
    <p:extLst>
      <p:ext uri="{BB962C8B-B14F-4D97-AF65-F5344CB8AC3E}">
        <p14:creationId xmlns:p14="http://schemas.microsoft.com/office/powerpoint/2010/main" val="90792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7A25E2-32AD-106B-15FB-338381C90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Software </a:t>
            </a:r>
            <a:r>
              <a:rPr lang="sv-SE" dirty="0" err="1"/>
              <a:t>Engineering</a:t>
            </a:r>
            <a:r>
              <a:rPr lang="sv-SE" dirty="0"/>
              <a:t> and Software </a:t>
            </a:r>
            <a:r>
              <a:rPr lang="sv-SE" dirty="0" err="1"/>
              <a:t>Engineering</a:t>
            </a:r>
            <a:r>
              <a:rPr lang="sv-SE" dirty="0"/>
              <a:t> </a:t>
            </a:r>
            <a:r>
              <a:rPr lang="sv-SE" dirty="0" err="1"/>
              <a:t>Education</a:t>
            </a:r>
            <a:r>
              <a:rPr lang="sv-SE" dirty="0"/>
              <a:t> (SEE)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6E5D70-876D-062A-A856-B7F0A8A83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Mjukvaruutveckling och testmetoder</a:t>
            </a:r>
          </a:p>
          <a:p>
            <a:r>
              <a:rPr lang="sv-SE" dirty="0"/>
              <a:t>Formerna för utbildning - Distansutbildning och </a:t>
            </a:r>
            <a:r>
              <a:rPr lang="sv-SE" dirty="0" err="1"/>
              <a:t>blended</a:t>
            </a:r>
            <a:r>
              <a:rPr lang="sv-SE" dirty="0"/>
              <a:t> </a:t>
            </a:r>
            <a:r>
              <a:rPr lang="sv-SE" dirty="0" err="1"/>
              <a:t>learning</a:t>
            </a:r>
            <a:endParaRPr lang="sv-SE" dirty="0"/>
          </a:p>
          <a:p>
            <a:r>
              <a:rPr lang="sv-SE" dirty="0"/>
              <a:t>Samarbete med särskilt fokus på distans</a:t>
            </a:r>
          </a:p>
          <a:p>
            <a:r>
              <a:rPr lang="sv-SE" dirty="0"/>
              <a:t>Glapp mellan industrins behov och utbildningsutbud</a:t>
            </a:r>
          </a:p>
          <a:p>
            <a:r>
              <a:rPr lang="sv-SE" dirty="0"/>
              <a:t>Teknikutbildningar och jämnare könsfördelning</a:t>
            </a:r>
          </a:p>
        </p:txBody>
      </p:sp>
    </p:spTree>
    <p:extLst>
      <p:ext uri="{BB962C8B-B14F-4D97-AF65-F5344CB8AC3E}">
        <p14:creationId xmlns:p14="http://schemas.microsoft.com/office/powerpoint/2010/main" val="2213030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D3E461-7860-82E9-4C40-C177E99E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Dagens föreläsning – kompetens och lärande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E29A56-7567-ABA6-060C-C791FB89D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Lärande i högre utbildning</a:t>
            </a:r>
          </a:p>
          <a:p>
            <a:r>
              <a:rPr lang="sv-SE" dirty="0"/>
              <a:t>Livslångt lärande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640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844F7E-348B-7D55-413B-79674A18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Universitetsutbildning - MIUN – IT-utbildningar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6C1CCB-B74D-0AB2-0E24-1F35FEFC1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Kandidatutbildningar (informatik, datateknik)</a:t>
            </a:r>
          </a:p>
          <a:p>
            <a:r>
              <a:rPr lang="sv-SE" dirty="0"/>
              <a:t>Civilingenjörsutbildningar (datateknik, industriell ekonomi och organisation)</a:t>
            </a:r>
          </a:p>
          <a:p>
            <a:r>
              <a:rPr lang="sv-SE" dirty="0"/>
              <a:t>Högskoleexamensutbildningar (datateknik)</a:t>
            </a:r>
          </a:p>
          <a:p>
            <a:r>
              <a:rPr lang="sv-SE" dirty="0"/>
              <a:t>Fristående kurser (framförallt inom datavetenskap)</a:t>
            </a:r>
          </a:p>
        </p:txBody>
      </p:sp>
    </p:spTree>
    <p:extLst>
      <p:ext uri="{BB962C8B-B14F-4D97-AF65-F5344CB8AC3E}">
        <p14:creationId xmlns:p14="http://schemas.microsoft.com/office/powerpoint/2010/main" val="2688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06FBD4-3A06-645D-F0A5-6E91AD76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Online och </a:t>
            </a:r>
            <a:r>
              <a:rPr lang="sv-SE" dirty="0" err="1"/>
              <a:t>blended</a:t>
            </a:r>
            <a:r>
              <a:rPr lang="sv-SE" dirty="0"/>
              <a:t> </a:t>
            </a:r>
            <a:r>
              <a:rPr lang="sv-SE" dirty="0" err="1"/>
              <a:t>learning</a:t>
            </a:r>
            <a:endParaRPr lang="sv-SE" dirty="0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ED2F8C15-FAAC-B73A-0DCD-F5CF60939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128" y="2414282"/>
            <a:ext cx="2054554" cy="308744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0F032837-A1F2-7C28-A73F-C1493E86A4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055" y="2414282"/>
            <a:ext cx="1914525" cy="3038475"/>
          </a:xfrm>
          <a:prstGeom prst="rect">
            <a:avLst/>
          </a:prstGeom>
        </p:spPr>
      </p:pic>
      <p:pic>
        <p:nvPicPr>
          <p:cNvPr id="1026" name="Picture 2" descr="The Virtual Classroom: Learning Without Limits Via Computer Networks - Starr  Roxanne Hiltz - Google Books">
            <a:extLst>
              <a:ext uri="{FF2B5EF4-FFF2-40B4-BE49-F238E27FC236}">
                <a16:creationId xmlns:a16="http://schemas.microsoft.com/office/drawing/2014/main" id="{20543D45-F172-B4D6-CDC9-2BF4AF8F7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53" y="2414282"/>
            <a:ext cx="1972458" cy="298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4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304918-94C4-316C-153D-E0F5BF00E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Campus Östersund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BB6618-2823-97FB-816C-FD620EDA3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2 kandidatprogram</a:t>
            </a:r>
          </a:p>
          <a:p>
            <a:r>
              <a:rPr lang="sv-SE" dirty="0"/>
              <a:t>Blandad synkron form (även formerna </a:t>
            </a:r>
          </a:p>
          <a:p>
            <a:pPr marL="0" indent="0">
              <a:buNone/>
            </a:pPr>
            <a:r>
              <a:rPr lang="sv-SE" dirty="0"/>
              <a:t>är under utveckling)</a:t>
            </a:r>
          </a:p>
        </p:txBody>
      </p:sp>
      <p:pic>
        <p:nvPicPr>
          <p:cNvPr id="7" name="Bildobjekt 6" descr="En bild som visar klädsel, Människoansikte, person, vägg&#10;&#10;Automatiskt genererad beskrivning">
            <a:extLst>
              <a:ext uri="{FF2B5EF4-FFF2-40B4-BE49-F238E27FC236}">
                <a16:creationId xmlns:a16="http://schemas.microsoft.com/office/drawing/2014/main" id="{A7522326-29EA-9E8F-17E0-9657E4ED88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062" y="1191116"/>
            <a:ext cx="5888736" cy="392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7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62600" y="752587"/>
            <a:ext cx="7912894" cy="652145"/>
          </a:xfrm>
        </p:spPr>
        <p:txBody>
          <a:bodyPr/>
          <a:lstStyle/>
          <a:p>
            <a:r>
              <a:rPr lang="sv-SE" dirty="0"/>
              <a:t>Blandat synkront lärande – 3 årig utbildning till systemutvecklare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962599" y="1909251"/>
            <a:ext cx="9705525" cy="3836963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Campus (10-20) + distans (20-40 </a:t>
            </a:r>
          </a:p>
          <a:p>
            <a:r>
              <a:rPr lang="sv-SE" dirty="0"/>
              <a:t>Föreläsningar klassrum + virtuellt klassrum</a:t>
            </a:r>
            <a:r>
              <a:rPr lang="sv-SE" i="1" dirty="0"/>
              <a:t>. </a:t>
            </a:r>
            <a:r>
              <a:rPr lang="sv-SE" dirty="0"/>
              <a:t>Spelas in och distribueras - </a:t>
            </a:r>
            <a:r>
              <a:rPr lang="sv-SE" i="1" dirty="0"/>
              <a:t>Videokonferenssystem</a:t>
            </a:r>
          </a:p>
          <a:p>
            <a:r>
              <a:rPr lang="sv-SE" dirty="0"/>
              <a:t>Workshops/seminarier (ibland campus för sig och distans för sig) Klassrum plus virtuellt klassrum </a:t>
            </a:r>
            <a:r>
              <a:rPr lang="sv-SE" i="1" dirty="0"/>
              <a:t>Videokonferenssystem</a:t>
            </a:r>
            <a:endParaRPr lang="sv-SE" dirty="0"/>
          </a:p>
          <a:p>
            <a:r>
              <a:rPr lang="sv-SE" dirty="0"/>
              <a:t>Kommunikation campus eller online- gruppvis och enskilt </a:t>
            </a:r>
            <a:r>
              <a:rPr lang="sv-SE" i="1" dirty="0"/>
              <a:t>Videokonferenssystem och Chatt och </a:t>
            </a:r>
            <a:r>
              <a:rPr lang="sv-SE" i="1" dirty="0" err="1"/>
              <a:t>VoIP</a:t>
            </a:r>
            <a:r>
              <a:rPr lang="sv-SE" i="1" dirty="0"/>
              <a:t>-system</a:t>
            </a:r>
            <a:endParaRPr lang="sv-SE" dirty="0"/>
          </a:p>
          <a:p>
            <a:r>
              <a:rPr lang="sv-SE" dirty="0"/>
              <a:t>Uppgifter individuella och grupp. </a:t>
            </a:r>
            <a:r>
              <a:rPr lang="sv-SE" i="1" dirty="0"/>
              <a:t>Samarbetsverktyg, Videokonferenssystem och Chatt och </a:t>
            </a:r>
            <a:r>
              <a:rPr lang="sv-SE" i="1" dirty="0" err="1"/>
              <a:t>VoIP</a:t>
            </a:r>
            <a:r>
              <a:rPr lang="sv-SE" i="1" dirty="0"/>
              <a:t>-system</a:t>
            </a:r>
          </a:p>
          <a:p>
            <a:r>
              <a:rPr lang="sv-SE" dirty="0"/>
              <a:t>Uppgifter, instruktioner, länk till schema, inlämning och bedömning av uppgifter mm – </a:t>
            </a:r>
            <a:r>
              <a:rPr lang="sv-SE" i="1" dirty="0" err="1"/>
              <a:t>Lärplattform</a:t>
            </a:r>
            <a:endParaRPr lang="sv-SE" i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20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348FA2-358B-5332-CC77-550EBD4D2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Söktryck – campus Östersund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51D6A9F-123E-6BC7-F953-6851850AE1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32" y="2192945"/>
            <a:ext cx="76200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49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F33ABC0F5D274FAF478A2B704572F7" ma:contentTypeVersion="9" ma:contentTypeDescription="Skapa ett nytt dokument." ma:contentTypeScope="" ma:versionID="6dea650ce77f02233a492cebb290f442">
  <xsd:schema xmlns:xsd="http://www.w3.org/2001/XMLSchema" xmlns:xs="http://www.w3.org/2001/XMLSchema" xmlns:p="http://schemas.microsoft.com/office/2006/metadata/properties" xmlns:ns2="e9cb10a0-65a5-498f-9c7d-11461f82fb27" xmlns:ns3="b78af1c1-d29a-4071-9d4c-c68b83e14b33" targetNamespace="http://schemas.microsoft.com/office/2006/metadata/properties" ma:root="true" ma:fieldsID="4795568dab2d4efc3430288e7351c437" ns2:_="" ns3:_="">
    <xsd:import namespace="e9cb10a0-65a5-498f-9c7d-11461f82fb27"/>
    <xsd:import namespace="b78af1c1-d29a-4071-9d4c-c68b83e14b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b10a0-65a5-498f-9c7d-11461f82fb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af1c1-d29a-4071-9d4c-c68b83e14b3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66d38aa-89e0-4e7f-83d9-ee24a1476f58}" ma:internalName="TaxCatchAll" ma:showField="CatchAllData" ma:web="b78af1c1-d29a-4071-9d4c-c68b83e14b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9cb10a0-65a5-498f-9c7d-11461f82fb27">
      <Terms xmlns="http://schemas.microsoft.com/office/infopath/2007/PartnerControls"/>
    </lcf76f155ced4ddcb4097134ff3c332f>
    <TaxCatchAll xmlns="b78af1c1-d29a-4071-9d4c-c68b83e14b33" xsi:nil="true"/>
  </documentManagement>
</p:properties>
</file>

<file path=customXml/itemProps1.xml><?xml version="1.0" encoding="utf-8"?>
<ds:datastoreItem xmlns:ds="http://schemas.openxmlformats.org/officeDocument/2006/customXml" ds:itemID="{83087C19-9240-4A6B-AECA-79CF1F99A0DA}"/>
</file>

<file path=customXml/itemProps2.xml><?xml version="1.0" encoding="utf-8"?>
<ds:datastoreItem xmlns:ds="http://schemas.openxmlformats.org/officeDocument/2006/customXml" ds:itemID="{C1D143CD-0C21-4BA2-B0ED-6463336CBADD}"/>
</file>

<file path=customXml/itemProps3.xml><?xml version="1.0" encoding="utf-8"?>
<ds:datastoreItem xmlns:ds="http://schemas.openxmlformats.org/officeDocument/2006/customXml" ds:itemID="{438DCBCD-B8F5-41CE-91BD-2C189C465B4B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512</TotalTime>
  <Words>591</Words>
  <Application>Microsoft Office PowerPoint</Application>
  <PresentationFormat>Bredbild</PresentationFormat>
  <Paragraphs>100</Paragraphs>
  <Slides>27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31" baseType="lpstr">
      <vt:lpstr>Arial</vt:lpstr>
      <vt:lpstr>Calibri</vt:lpstr>
      <vt:lpstr>Nimbus Roman No9 L</vt:lpstr>
      <vt:lpstr>Office-tema</vt:lpstr>
      <vt:lpstr>Lärande och systemutveckling</vt:lpstr>
      <vt:lpstr>Digitalisering i tre dimensioner</vt:lpstr>
      <vt:lpstr>Software Engineering and Software Engineering Education (SEE)</vt:lpstr>
      <vt:lpstr>Dagens föreläsning – kompetens och lärande</vt:lpstr>
      <vt:lpstr>Universitetsutbildning - MIUN – IT-utbildningar</vt:lpstr>
      <vt:lpstr>Online och blended learning</vt:lpstr>
      <vt:lpstr>Campus Östersund</vt:lpstr>
      <vt:lpstr>Blandat synkront lärande – 3 årig utbildning till systemutvecklare</vt:lpstr>
      <vt:lpstr>Söktryck – campus Östersund</vt:lpstr>
      <vt:lpstr>Online 2011-isch blandad synkron form sedan 2017</vt:lpstr>
      <vt:lpstr>Utmaningar såhär x antal senare</vt:lpstr>
      <vt:lpstr>Behov av utbildade inom systemutveckling</vt:lpstr>
      <vt:lpstr>Glapp i behov i antal, hur ser det ut med innehållet?</vt:lpstr>
      <vt:lpstr>Högre utbildning</vt:lpstr>
      <vt:lpstr>Vad efterfrågar branschen?</vt:lpstr>
      <vt:lpstr>PowerPoint-presentation</vt:lpstr>
      <vt:lpstr>Programmeringsspråk - utbildningsplaner</vt:lpstr>
      <vt:lpstr>Branschens behov</vt:lpstr>
      <vt:lpstr>PowerPoint-presentation</vt:lpstr>
      <vt:lpstr>Trender</vt:lpstr>
      <vt:lpstr>Trender</vt:lpstr>
      <vt:lpstr>Förslag på förändringar</vt:lpstr>
      <vt:lpstr>Livslångt lärande</vt:lpstr>
      <vt:lpstr>Utmaningar med livslångt lärande i praktiken</vt:lpstr>
      <vt:lpstr>Intresserade sökes</vt:lpstr>
      <vt:lpstr> Att utbilda när ”allt” är i ständig rörelse och utveckling</vt:lpstr>
      <vt:lpstr>Tack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Öberg, Lena-Maria</dc:creator>
  <cp:lastModifiedBy>Kraftkällan Evenemang</cp:lastModifiedBy>
  <cp:revision>3</cp:revision>
  <cp:lastPrinted>2015-05-26T13:42:18Z</cp:lastPrinted>
  <dcterms:created xsi:type="dcterms:W3CDTF">2023-05-08T05:36:54Z</dcterms:created>
  <dcterms:modified xsi:type="dcterms:W3CDTF">2023-05-29T09:08:53Z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0x0101005BF33ABC0F5D274FAF478A2B704572F7</vt:lpwstr>
  </property>
</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